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  <p:sldMasterId id="2147483665" r:id="rId6"/>
    <p:sldMasterId id="2147483666" r:id="rId7"/>
    <p:sldMasterId id="2147483667" r:id="rId8"/>
    <p:sldMasterId id="2147483668" r:id="rId9"/>
    <p:sldMasterId id="2147483669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</p:sldIdLst>
  <p:sldSz cy="5143500" cx="9144000"/>
  <p:notesSz cx="6858000" cy="9144000"/>
  <p:embeddedFontLst>
    <p:embeddedFont>
      <p:font typeface="Montserrat SemiBold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D730CD7-FFC8-479B-92EF-AF0ADA4B80D8}">
  <a:tblStyle styleId="{9D730CD7-FFC8-479B-92EF-AF0ADA4B80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9.xml"/><Relationship Id="rId22" Type="http://schemas.openxmlformats.org/officeDocument/2006/relationships/slide" Target="slides/slide11.xml"/><Relationship Id="rId21" Type="http://schemas.openxmlformats.org/officeDocument/2006/relationships/slide" Target="slides/slide10.xml"/><Relationship Id="rId24" Type="http://schemas.openxmlformats.org/officeDocument/2006/relationships/font" Target="fonts/MontserratSemiBold-regular.fntdata"/><Relationship Id="rId23" Type="http://schemas.openxmlformats.org/officeDocument/2006/relationships/slide" Target="slides/slide12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26" Type="http://schemas.openxmlformats.org/officeDocument/2006/relationships/font" Target="fonts/MontserratSemiBold-italic.fntdata"/><Relationship Id="rId25" Type="http://schemas.openxmlformats.org/officeDocument/2006/relationships/font" Target="fonts/MontserratSemiBold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MontserratSemiBold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-bold.fntdata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notesMaster" Target="notesMasters/notesMaster1.xml"/><Relationship Id="rId10" Type="http://schemas.openxmlformats.org/officeDocument/2006/relationships/slideMaster" Target="slideMasters/slideMaster6.xml"/><Relationship Id="rId13" Type="http://schemas.openxmlformats.org/officeDocument/2006/relationships/slide" Target="slides/slide2.xml"/><Relationship Id="rId12" Type="http://schemas.openxmlformats.org/officeDocument/2006/relationships/slide" Target="slides/slide1.xml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9" Type="http://schemas.openxmlformats.org/officeDocument/2006/relationships/slide" Target="slides/slide8.xml"/><Relationship Id="rId1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a450644af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a450644af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a4b236d322_1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1a4b236d322_12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49440ac97_36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a49440ac97_36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a49440ac97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1a49440ac97_1_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a49440ac97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g1a49440ac97_1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a49440ac97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g1a49440ac97_1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a49440ac97_2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1a49440ac97_23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a49440ac97_28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1a49440ac97_28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a4b236d322_8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1a4b236d322_8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a49440ac97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1a49440ac97_1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a4b236d322_8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1a4b236d322_8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a4b236d322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1a4b236d322_1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>
  <p:cSld name="Custom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>
  <p:cSld name="Custom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>
  <p:cSld name="Custom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>
  <p:cSld name="Custo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>
  <p:cSld name="Custom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6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theme" Target="../theme/theme3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theme" Target="../theme/theme4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10.png"/><Relationship Id="rId7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hyperlink" Target="https://github.com/AvanpostHack/AvanpostHack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Наша команда</a:t>
            </a:r>
            <a:endParaRPr/>
          </a:p>
        </p:txBody>
      </p:sp>
      <p:pic>
        <p:nvPicPr>
          <p:cNvPr id="65" name="Google Shape;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3"/>
          <p:cNvSpPr txBox="1"/>
          <p:nvPr>
            <p:ph idx="1" type="body"/>
          </p:nvPr>
        </p:nvSpPr>
        <p:spPr>
          <a:xfrm>
            <a:off x="311700" y="3410675"/>
            <a:ext cx="18747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u="sng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ML</a:t>
            </a:r>
            <a:endParaRPr sz="1400" u="sng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Черных Иван</a:t>
            </a:r>
            <a:endParaRPr sz="1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t.me/iceman_o_O</a:t>
            </a:r>
            <a:endParaRPr sz="1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7" name="Google Shape;67;p23"/>
          <p:cNvPicPr preferRelativeResize="0"/>
          <p:nvPr/>
        </p:nvPicPr>
        <p:blipFill rotWithShape="1">
          <a:blip r:embed="rId4">
            <a:alphaModFix/>
          </a:blip>
          <a:srcRect b="27684" l="12455" r="30381" t="14337"/>
          <a:stretch/>
        </p:blipFill>
        <p:spPr>
          <a:xfrm>
            <a:off x="415950" y="1392050"/>
            <a:ext cx="1620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7675" y="1336550"/>
            <a:ext cx="1755300" cy="1755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9" name="Google Shape;69;p23"/>
          <p:cNvSpPr txBox="1"/>
          <p:nvPr/>
        </p:nvSpPr>
        <p:spPr>
          <a:xfrm>
            <a:off x="2356750" y="3410675"/>
            <a:ext cx="2215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Front-end</a:t>
            </a:r>
            <a:endParaRPr u="sng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Усманов Абдумалик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t.me/malik_usmonov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70" name="Google Shape;7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1938" y="1336550"/>
            <a:ext cx="1755300" cy="1755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1" name="Google Shape;71;p23"/>
          <p:cNvSpPr txBox="1"/>
          <p:nvPr/>
        </p:nvSpPr>
        <p:spPr>
          <a:xfrm>
            <a:off x="4571950" y="3410675"/>
            <a:ext cx="2329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ML/DL, Back-end</a:t>
            </a:r>
            <a:endParaRPr u="sng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Соколов</a:t>
            </a:r>
            <a:r>
              <a:rPr lang="ru" sz="1700">
                <a:solidFill>
                  <a:schemeClr val="dk1"/>
                </a:solidFill>
              </a:rPr>
              <a:t> </a:t>
            </a:r>
            <a:r>
              <a:rPr lang="ru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Дмитрий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http://t.me/dimkoss11</a:t>
            </a:r>
            <a:endParaRPr/>
          </a:p>
        </p:txBody>
      </p:sp>
      <p:pic>
        <p:nvPicPr>
          <p:cNvPr id="72" name="Google Shape;72;p23"/>
          <p:cNvPicPr preferRelativeResize="0"/>
          <p:nvPr/>
        </p:nvPicPr>
        <p:blipFill rotWithShape="1">
          <a:blip r:embed="rId7">
            <a:alphaModFix/>
          </a:blip>
          <a:srcRect b="9125" l="6976" r="0" t="24557"/>
          <a:stretch/>
        </p:blipFill>
        <p:spPr>
          <a:xfrm>
            <a:off x="6779425" y="1285550"/>
            <a:ext cx="1953600" cy="1857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3" name="Google Shape;73;p23"/>
          <p:cNvSpPr txBox="1"/>
          <p:nvPr/>
        </p:nvSpPr>
        <p:spPr>
          <a:xfrm>
            <a:off x="6779425" y="341067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Project manager</a:t>
            </a:r>
            <a:endParaRPr u="sng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Набиуллина Розалия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t.me/merde67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36672" cy="519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32"/>
          <p:cNvPicPr preferRelativeResize="0"/>
          <p:nvPr/>
        </p:nvPicPr>
        <p:blipFill rotWithShape="1">
          <a:blip r:embed="rId4">
            <a:alphaModFix/>
          </a:blip>
          <a:srcRect b="74440" l="0" r="37849" t="0"/>
          <a:stretch/>
        </p:blipFill>
        <p:spPr>
          <a:xfrm>
            <a:off x="514188" y="0"/>
            <a:ext cx="4795075" cy="110917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2"/>
          <p:cNvSpPr txBox="1"/>
          <p:nvPr/>
        </p:nvSpPr>
        <p:spPr>
          <a:xfrm>
            <a:off x="280375" y="1624013"/>
            <a:ext cx="39231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Веб-сервис позволяет</a:t>
            </a: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: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Font typeface="Montserrat SemiBold"/>
              <a:buChar char="-"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Посмотреть текущие классы в Моделе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Font typeface="Montserrat SemiBold"/>
              <a:buChar char="-"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Добавить новый класс в Модель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Font typeface="Montserrat SemiBold"/>
              <a:buChar char="-"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Произвести классификацию </a:t>
            </a: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произвольному </a:t>
            </a: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изображению 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Font typeface="Montserrat SemiBold"/>
              <a:buChar char="-"/>
            </a:pPr>
            <a:r>
              <a:t/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34" name="Google Shape;13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7475" y="1311650"/>
            <a:ext cx="4506525" cy="307212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2"/>
          <p:cNvSpPr txBox="1"/>
          <p:nvPr/>
        </p:nvSpPr>
        <p:spPr>
          <a:xfrm>
            <a:off x="940900" y="427250"/>
            <a:ext cx="384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ВЕБ-РЕШЕНИЕ</a:t>
            </a:r>
            <a:endParaRPr b="1" sz="2000">
              <a:solidFill>
                <a:srgbClr val="E0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2" cy="5143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"/>
            <a:ext cx="9267223" cy="5212823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4"/>
          <p:cNvSpPr txBox="1"/>
          <p:nvPr/>
        </p:nvSpPr>
        <p:spPr>
          <a:xfrm>
            <a:off x="0" y="2253100"/>
            <a:ext cx="512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500" u="sng">
                <a:solidFill>
                  <a:srgbClr val="4DD0E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https://github.com/AvanpostHack/AvanpostHack</a:t>
            </a:r>
            <a:r>
              <a:rPr lang="ru" sz="1500">
                <a:solidFill>
                  <a:schemeClr val="lt1"/>
                </a:solidFill>
              </a:rPr>
              <a:t> </a:t>
            </a:r>
            <a:r>
              <a:rPr lang="ru" sz="1600">
                <a:solidFill>
                  <a:srgbClr val="ADADAD"/>
                </a:solidFill>
              </a:rPr>
              <a:t> </a:t>
            </a:r>
            <a:endParaRPr sz="1600">
              <a:solidFill>
                <a:srgbClr val="ADADA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"/>
            <a:ext cx="9144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"/>
            <a:ext cx="9144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9238" y="3555525"/>
            <a:ext cx="6410325" cy="9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9800" y="4374675"/>
            <a:ext cx="6389200" cy="56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5450" y="3459025"/>
            <a:ext cx="5948302" cy="168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"/>
            <a:ext cx="9144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"/>
            <a:ext cx="9144002" cy="51435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7" name="Google Shape;107;p29"/>
          <p:cNvGraphicFramePr/>
          <p:nvPr/>
        </p:nvGraphicFramePr>
        <p:xfrm>
          <a:off x="586750" y="1552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{9D730CD7-FFC8-479B-92EF-AF0ADA4B80D8}</a:tableStyleId>
              </a:tblPr>
              <a:tblGrid>
                <a:gridCol w="2022375"/>
                <a:gridCol w="1597125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Размер изображений (resize)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Кол-во эпох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Время обучения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(на GPU)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Точность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300x300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 мин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85%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300x300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17 мин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87%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400x400*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25 мин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87%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300x300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35 мин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90%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8" name="Google Shape;108;p29"/>
          <p:cNvSpPr txBox="1"/>
          <p:nvPr/>
        </p:nvSpPr>
        <p:spPr>
          <a:xfrm>
            <a:off x="586750" y="4185975"/>
            <a:ext cx="64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*модели достаточно размер картинок 300х300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0"/>
          <p:cNvSpPr txBox="1"/>
          <p:nvPr/>
        </p:nvSpPr>
        <p:spPr>
          <a:xfrm>
            <a:off x="293275" y="1581900"/>
            <a:ext cx="7274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 тестовом датасете были картинки гладильной доски.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Онлайн во время 3го ЧекПоинт: 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Font typeface="Montserrat SemiBold"/>
              <a:buChar char="-"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был добавлен класс “Гладильные доски” 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Font typeface="Montserrat SemiBold"/>
              <a:buChar char="-"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было запущено дообучение модели с новым классом.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Обучение модели заняло ~35 минут для 20 эпох. Точность модели 90+%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Модель смогла успешно определять новый класс 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15" name="Google Shape;11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400" y="2985275"/>
            <a:ext cx="2162650" cy="208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06375" y="2985267"/>
            <a:ext cx="2162650" cy="214700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0"/>
          <p:cNvSpPr/>
          <p:nvPr/>
        </p:nvSpPr>
        <p:spPr>
          <a:xfrm>
            <a:off x="3044175" y="3715700"/>
            <a:ext cx="1890900" cy="473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36672" cy="519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31"/>
          <p:cNvPicPr preferRelativeResize="0"/>
          <p:nvPr/>
        </p:nvPicPr>
        <p:blipFill rotWithShape="1">
          <a:blip r:embed="rId4">
            <a:alphaModFix/>
          </a:blip>
          <a:srcRect b="74440" l="0" r="37849" t="0"/>
          <a:stretch/>
        </p:blipFill>
        <p:spPr>
          <a:xfrm>
            <a:off x="0" y="60912"/>
            <a:ext cx="4795075" cy="110917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31"/>
          <p:cNvSpPr txBox="1"/>
          <p:nvPr/>
        </p:nvSpPr>
        <p:spPr>
          <a:xfrm>
            <a:off x="540075" y="459525"/>
            <a:ext cx="3845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API</a:t>
            </a:r>
            <a:endParaRPr b="1" sz="2400">
              <a:solidFill>
                <a:srgbClr val="E0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31"/>
          <p:cNvSpPr txBox="1"/>
          <p:nvPr/>
        </p:nvSpPr>
        <p:spPr>
          <a:xfrm>
            <a:off x="151400" y="1394975"/>
            <a:ext cx="39231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Решение поддерживает API: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Font typeface="Montserrat SemiBold"/>
              <a:buChar char="-"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Получение от Веб-сервиса наименования нового класса и запуск процесса обучение на новом классе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Font typeface="Montserrat SemiBold"/>
              <a:buChar char="-"/>
            </a:pPr>
            <a:r>
              <a:rPr lang="ru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Прогноз класса по загруженному пользователем изображению</a:t>
            </a:r>
            <a:endParaRPr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6" name="Google Shape;12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9725" y="617450"/>
            <a:ext cx="4556951" cy="354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eme59">
  <a:themeElements>
    <a:clrScheme name="Theme59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heme100">
  <a:themeElements>
    <a:clrScheme name="Theme100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heme37">
  <a:themeElements>
    <a:clrScheme name="Theme37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Theme58">
  <a:themeElements>
    <a:clrScheme name="Theme58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Theme9">
  <a:themeElements>
    <a:clrScheme name="Theme9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